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4DF4-7926-4B33-BFC1-D0B188262E9E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9F7-B7F5-4D92-AF3D-C270010BA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4DF4-7926-4B33-BFC1-D0B188262E9E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9F7-B7F5-4D92-AF3D-C270010BA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4DF4-7926-4B33-BFC1-D0B188262E9E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9F7-B7F5-4D92-AF3D-C270010BA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4DF4-7926-4B33-BFC1-D0B188262E9E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9F7-B7F5-4D92-AF3D-C270010BA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4DF4-7926-4B33-BFC1-D0B188262E9E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C979F7-B7F5-4D92-AF3D-C270010BA6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4DF4-7926-4B33-BFC1-D0B188262E9E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9F7-B7F5-4D92-AF3D-C270010BA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4DF4-7926-4B33-BFC1-D0B188262E9E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9F7-B7F5-4D92-AF3D-C270010BA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4DF4-7926-4B33-BFC1-D0B188262E9E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9F7-B7F5-4D92-AF3D-C270010BA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4DF4-7926-4B33-BFC1-D0B188262E9E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9F7-B7F5-4D92-AF3D-C270010BA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4DF4-7926-4B33-BFC1-D0B188262E9E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9F7-B7F5-4D92-AF3D-C270010BA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4DF4-7926-4B33-BFC1-D0B188262E9E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79F7-B7F5-4D92-AF3D-C270010BA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144DF4-7926-4B33-BFC1-D0B188262E9E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C979F7-B7F5-4D92-AF3D-C270010BA62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82880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Pasado</a:t>
            </a:r>
            <a:r>
              <a:rPr lang="en-US" dirty="0" smtClean="0"/>
              <a:t> Perfecto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Historia</a:t>
            </a:r>
            <a:r>
              <a:rPr lang="en-US" dirty="0" smtClean="0"/>
              <a:t> de Toledo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88277"/>
            <a:ext cx="4800600" cy="321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3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Pasado</a:t>
            </a:r>
            <a:r>
              <a:rPr lang="en-US" dirty="0" smtClean="0"/>
              <a:t> Perfecto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4005" y="1295400"/>
            <a:ext cx="6333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past perfect is used to talk about what “had happened.”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24742"/>
              </p:ext>
            </p:extLst>
          </p:nvPr>
        </p:nvGraphicFramePr>
        <p:xfrm>
          <a:off x="920952" y="2438400"/>
          <a:ext cx="37338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8288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Había</a:t>
                      </a:r>
                    </a:p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Habíamos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Habías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Habíais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Había</a:t>
                      </a:r>
                    </a:p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Habían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3000" y="31242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+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193473"/>
            <a:ext cx="2214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Participio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Pasado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876800"/>
            <a:ext cx="645881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Ana </a:t>
            </a:r>
            <a:r>
              <a:rPr lang="en-US" sz="2000" b="1" dirty="0" err="1" smtClean="0">
                <a:solidFill>
                  <a:schemeClr val="bg1"/>
                </a:solidFill>
              </a:rPr>
              <a:t>habia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comprado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las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entradas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para</a:t>
            </a:r>
            <a:r>
              <a:rPr lang="en-US" sz="2000" b="1" dirty="0" smtClean="0">
                <a:solidFill>
                  <a:schemeClr val="bg1"/>
                </a:solidFill>
              </a:rPr>
              <a:t> el </a:t>
            </a:r>
            <a:r>
              <a:rPr lang="en-US" sz="2000" b="1" dirty="0" err="1" smtClean="0">
                <a:solidFill>
                  <a:schemeClr val="bg1"/>
                </a:solidFill>
              </a:rPr>
              <a:t>concienrto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Cuando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llegamos</a:t>
            </a:r>
            <a:r>
              <a:rPr lang="en-US" sz="2000" b="1" dirty="0" smtClean="0">
                <a:solidFill>
                  <a:schemeClr val="bg1"/>
                </a:solidFill>
              </a:rPr>
              <a:t> a la fiesta, Antonio </a:t>
            </a:r>
            <a:r>
              <a:rPr lang="en-US" sz="2000" b="1" dirty="0" err="1" smtClean="0">
                <a:solidFill>
                  <a:schemeClr val="bg1"/>
                </a:solidFill>
              </a:rPr>
              <a:t>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había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salido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Usos</a:t>
            </a:r>
            <a:r>
              <a:rPr lang="en-US" dirty="0" smtClean="0"/>
              <a:t> del </a:t>
            </a:r>
            <a:r>
              <a:rPr lang="en-US" dirty="0" err="1" smtClean="0"/>
              <a:t>Pasado</a:t>
            </a:r>
            <a:r>
              <a:rPr lang="en-US" dirty="0" smtClean="0"/>
              <a:t> Perfecto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14944"/>
            <a:ext cx="8760732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Used to express what “had happened.”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Often used with “</a:t>
            </a:r>
            <a:r>
              <a:rPr lang="en-US" sz="2400" b="1" dirty="0" err="1" smtClean="0">
                <a:solidFill>
                  <a:schemeClr val="bg1"/>
                </a:solidFill>
              </a:rPr>
              <a:t>ya</a:t>
            </a:r>
            <a:r>
              <a:rPr lang="en-US" sz="2400" b="1" dirty="0" smtClean="0">
                <a:solidFill>
                  <a:schemeClr val="bg1"/>
                </a:solidFill>
              </a:rPr>
              <a:t>” or “</a:t>
            </a:r>
            <a:r>
              <a:rPr lang="en-US" sz="2400" b="1" dirty="0" err="1" smtClean="0">
                <a:solidFill>
                  <a:schemeClr val="bg1"/>
                </a:solidFill>
              </a:rPr>
              <a:t>todavía</a:t>
            </a:r>
            <a:r>
              <a:rPr lang="en-US" sz="2400" b="1" dirty="0" smtClean="0">
                <a:solidFill>
                  <a:schemeClr val="bg1"/>
                </a:solidFill>
              </a:rPr>
              <a:t> no.”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Commonly used in sentences with the </a:t>
            </a:r>
            <a:r>
              <a:rPr lang="en-US" sz="2400" b="1" dirty="0" err="1" smtClean="0">
                <a:solidFill>
                  <a:schemeClr val="bg1"/>
                </a:solidFill>
              </a:rPr>
              <a:t>preterite</a:t>
            </a:r>
            <a:r>
              <a:rPr lang="en-US" sz="2400" b="1" dirty="0" smtClean="0">
                <a:solidFill>
                  <a:schemeClr val="bg1"/>
                </a:solidFill>
              </a:rPr>
              <a:t> to show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sequence of actions in the past.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Past participles do not agree in number and gender and the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 verb </a:t>
            </a:r>
            <a:r>
              <a:rPr lang="en-US" sz="2400" b="1" dirty="0" err="1" smtClean="0">
                <a:solidFill>
                  <a:schemeClr val="bg1"/>
                </a:solidFill>
              </a:rPr>
              <a:t>haber</a:t>
            </a:r>
            <a:r>
              <a:rPr lang="en-US" sz="2400" b="1" dirty="0" smtClean="0">
                <a:solidFill>
                  <a:schemeClr val="bg1"/>
                </a:solidFill>
              </a:rPr>
              <a:t> is in the imperfect tense.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Pasado</a:t>
            </a:r>
            <a:r>
              <a:rPr lang="en-US" dirty="0" smtClean="0"/>
              <a:t> Perfecto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74911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Los </a:t>
            </a:r>
            <a:r>
              <a:rPr lang="en-US" sz="2800" dirty="0" err="1" smtClean="0">
                <a:solidFill>
                  <a:schemeClr val="bg1"/>
                </a:solidFill>
              </a:rPr>
              <a:t>Moros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ya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habían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construido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las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murallas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cuando</a:t>
            </a:r>
            <a:r>
              <a:rPr lang="en-US" sz="2800" dirty="0" smtClean="0">
                <a:solidFill>
                  <a:schemeClr val="bg1"/>
                </a:solidFill>
              </a:rPr>
              <a:t> la Reconquista </a:t>
            </a:r>
            <a:r>
              <a:rPr lang="en-US" sz="2800" dirty="0" err="1" smtClean="0">
                <a:solidFill>
                  <a:schemeClr val="bg1"/>
                </a:solidFill>
              </a:rPr>
              <a:t>terminó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76" y="2493818"/>
            <a:ext cx="5486400" cy="367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26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Pasado</a:t>
            </a:r>
            <a:r>
              <a:rPr lang="en-US" dirty="0" smtClean="0"/>
              <a:t> Perfecto Cont.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37934"/>
            <a:ext cx="75969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Cuando</a:t>
            </a:r>
            <a:r>
              <a:rPr lang="en-US" sz="3200" dirty="0" smtClean="0">
                <a:solidFill>
                  <a:schemeClr val="bg1"/>
                </a:solidFill>
              </a:rPr>
              <a:t> los </a:t>
            </a:r>
            <a:r>
              <a:rPr lang="en-US" sz="3200" dirty="0" err="1" smtClean="0">
                <a:solidFill>
                  <a:schemeClr val="bg1"/>
                </a:solidFill>
              </a:rPr>
              <a:t>visigodos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llegaron</a:t>
            </a:r>
            <a:r>
              <a:rPr lang="en-US" sz="3200" dirty="0" smtClean="0">
                <a:solidFill>
                  <a:schemeClr val="bg1"/>
                </a:solidFill>
              </a:rPr>
              <a:t> a Toledo,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los </a:t>
            </a:r>
            <a:r>
              <a:rPr lang="en-US" sz="3200" dirty="0" err="1" smtClean="0">
                <a:solidFill>
                  <a:schemeClr val="bg1"/>
                </a:solidFill>
              </a:rPr>
              <a:t>romaos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ya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habían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establecido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una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colonía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allí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96" y="3048000"/>
            <a:ext cx="5131558" cy="343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32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Pasado</a:t>
            </a:r>
            <a:r>
              <a:rPr lang="en-US" dirty="0" smtClean="0"/>
              <a:t> Perfecto Cont.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434405"/>
            <a:ext cx="72346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Ana </a:t>
            </a:r>
            <a:r>
              <a:rPr lang="en-US" sz="2800" dirty="0" err="1" smtClean="0">
                <a:solidFill>
                  <a:schemeClr val="bg1"/>
                </a:solidFill>
              </a:rPr>
              <a:t>todavía</a:t>
            </a:r>
            <a:r>
              <a:rPr lang="en-US" sz="2800" dirty="0" smtClean="0">
                <a:solidFill>
                  <a:schemeClr val="bg1"/>
                </a:solidFill>
              </a:rPr>
              <a:t> no </a:t>
            </a:r>
            <a:r>
              <a:rPr lang="en-US" sz="2800" dirty="0" err="1" smtClean="0">
                <a:solidFill>
                  <a:schemeClr val="bg1"/>
                </a:solidFill>
              </a:rPr>
              <a:t>había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comprado</a:t>
            </a:r>
            <a:r>
              <a:rPr lang="en-US" sz="2800" dirty="0" smtClean="0">
                <a:solidFill>
                  <a:schemeClr val="bg1"/>
                </a:solidFill>
              </a:rPr>
              <a:t> el </a:t>
            </a:r>
            <a:r>
              <a:rPr lang="en-US" sz="2800" dirty="0" err="1" smtClean="0">
                <a:solidFill>
                  <a:schemeClr val="bg1"/>
                </a:solidFill>
              </a:rPr>
              <a:t>plano</a:t>
            </a:r>
            <a:r>
              <a:rPr lang="en-US" sz="2800" dirty="0" smtClean="0">
                <a:solidFill>
                  <a:schemeClr val="bg1"/>
                </a:solidFill>
              </a:rPr>
              <a:t> de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la ciudad </a:t>
            </a:r>
            <a:r>
              <a:rPr lang="en-US" sz="2800" dirty="0" err="1" smtClean="0">
                <a:solidFill>
                  <a:schemeClr val="bg1"/>
                </a:solidFill>
              </a:rPr>
              <a:t>cuando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l</a:t>
            </a:r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 err="1" smtClean="0">
                <a:solidFill>
                  <a:schemeClr val="bg1"/>
                </a:solidFill>
              </a:rPr>
              <a:t>visita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guida</a:t>
            </a:r>
            <a:r>
              <a:rPr lang="en-US" sz="2800" dirty="0" smtClean="0">
                <a:solidFill>
                  <a:schemeClr val="bg1"/>
                </a:solidFill>
              </a:rPr>
              <a:t> de Toledo </a:t>
            </a:r>
            <a:r>
              <a:rPr lang="en-US" sz="2800" dirty="0" err="1" smtClean="0">
                <a:solidFill>
                  <a:schemeClr val="bg1"/>
                </a:solidFill>
              </a:rPr>
              <a:t>empezó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20955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2776970" cy="370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0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Pasado</a:t>
            </a:r>
            <a:r>
              <a:rPr lang="en-US" dirty="0" smtClean="0"/>
              <a:t> perfecto…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091761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Yo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todavia</a:t>
            </a:r>
            <a:r>
              <a:rPr lang="en-US" sz="2400" b="1" dirty="0" smtClean="0">
                <a:solidFill>
                  <a:srgbClr val="FFFF00"/>
                </a:solidFill>
              </a:rPr>
              <a:t> no ________ (</a:t>
            </a:r>
            <a:r>
              <a:rPr lang="en-US" sz="2400" b="1" dirty="0" err="1" smtClean="0">
                <a:solidFill>
                  <a:srgbClr val="FFFF00"/>
                </a:solidFill>
              </a:rPr>
              <a:t>encontrar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mi </a:t>
            </a:r>
            <a:r>
              <a:rPr lang="en-US" sz="2400" b="1" dirty="0" err="1" smtClean="0">
                <a:solidFill>
                  <a:srgbClr val="FFFF00"/>
                </a:solidFill>
              </a:rPr>
              <a:t>asiento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numerado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cuando</a:t>
            </a:r>
            <a:r>
              <a:rPr lang="en-US" sz="2400" b="1" dirty="0" smtClean="0">
                <a:solidFill>
                  <a:srgbClr val="FFFF00"/>
                </a:solidFill>
              </a:rPr>
              <a:t> el </a:t>
            </a:r>
            <a:r>
              <a:rPr lang="en-US" sz="2400" b="1" dirty="0" err="1" smtClean="0">
                <a:solidFill>
                  <a:srgbClr val="FFFF00"/>
                </a:solidFill>
              </a:rPr>
              <a:t>tren</a:t>
            </a:r>
            <a:r>
              <a:rPr lang="en-US" sz="2400" b="1" dirty="0" smtClean="0">
                <a:solidFill>
                  <a:srgbClr val="FFFF00"/>
                </a:solidFill>
              </a:rPr>
              <a:t> ____________ (</a:t>
            </a:r>
            <a:r>
              <a:rPr lang="en-US" sz="2400" b="1" dirty="0" err="1" smtClean="0">
                <a:solidFill>
                  <a:srgbClr val="FFFF00"/>
                </a:solidFill>
              </a:rPr>
              <a:t>salir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9251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Choose between the past perfect and the </a:t>
            </a:r>
            <a:r>
              <a:rPr lang="en-US" sz="2400" b="1" dirty="0" err="1" smtClean="0">
                <a:solidFill>
                  <a:srgbClr val="FFFF00"/>
                </a:solidFill>
              </a:rPr>
              <a:t>preterite</a:t>
            </a:r>
            <a:r>
              <a:rPr lang="en-US" sz="2400" b="1" dirty="0" smtClean="0">
                <a:solidFill>
                  <a:srgbClr val="FFFF00"/>
                </a:solidFill>
              </a:rPr>
              <a:t> for each space:</a:t>
            </a:r>
          </a:p>
          <a:p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164" y="3165901"/>
            <a:ext cx="9167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Cuando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yo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___ (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llegar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) a la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clase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, la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maestra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ya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___ (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empezar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enseñar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la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clase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343400"/>
            <a:ext cx="8664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sz="2400" b="1" dirty="0" err="1" smtClean="0">
                <a:solidFill>
                  <a:srgbClr val="FFFF00"/>
                </a:solidFill>
              </a:rPr>
              <a:t>Cuando</a:t>
            </a:r>
            <a:r>
              <a:rPr lang="en-US" sz="2400" b="1" dirty="0" smtClean="0">
                <a:solidFill>
                  <a:srgbClr val="FFFF00"/>
                </a:solidFill>
              </a:rPr>
              <a:t> Abe Lincoln ______ (</a:t>
            </a:r>
            <a:r>
              <a:rPr lang="en-US" sz="2400" b="1" dirty="0" err="1" smtClean="0">
                <a:solidFill>
                  <a:srgbClr val="FFFF00"/>
                </a:solidFill>
              </a:rPr>
              <a:t>dar</a:t>
            </a:r>
            <a:r>
              <a:rPr lang="en-US" sz="2400" b="1" dirty="0" smtClean="0">
                <a:solidFill>
                  <a:srgbClr val="FFFF00"/>
                </a:solidFill>
              </a:rPr>
              <a:t>) la Gettysburg Address, 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los </a:t>
            </a:r>
            <a:r>
              <a:rPr lang="en-US" sz="2400" b="1" dirty="0" err="1" smtClean="0">
                <a:solidFill>
                  <a:srgbClr val="FFFF00"/>
                </a:solidFill>
              </a:rPr>
              <a:t>esclavos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todavia</a:t>
            </a:r>
            <a:r>
              <a:rPr lang="en-US" sz="2400" b="1" dirty="0" smtClean="0">
                <a:solidFill>
                  <a:srgbClr val="FFFF00"/>
                </a:solidFill>
              </a:rPr>
              <a:t> no ____________ (</a:t>
            </a:r>
            <a:r>
              <a:rPr lang="en-US" sz="2400" b="1" dirty="0" err="1" smtClean="0">
                <a:solidFill>
                  <a:srgbClr val="FFFF00"/>
                </a:solidFill>
              </a:rPr>
              <a:t>recibir</a:t>
            </a:r>
            <a:r>
              <a:rPr lang="en-US" sz="2400" b="1" dirty="0" smtClean="0">
                <a:solidFill>
                  <a:srgbClr val="FFFF00"/>
                </a:solidFill>
              </a:rPr>
              <a:t>) la </a:t>
            </a:r>
            <a:r>
              <a:rPr lang="en-US" sz="2400" b="1" dirty="0" err="1" smtClean="0">
                <a:solidFill>
                  <a:srgbClr val="FFFF00"/>
                </a:solidFill>
              </a:rPr>
              <a:t>libertad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436" y="5562600"/>
            <a:ext cx="9086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Ya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______ (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nevar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doce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pulgadas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cuando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nosotros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___ (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salir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ara Pittsburgh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Traduce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18022"/>
            <a:ext cx="8685391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1. When the train arrived, we had already sat down in our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numbered seats.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2. The Visigoths had already conquered the romans when the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Moors took control of Toledo.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 algn="ctr">
              <a:buAutoNum type="arabicPeriod" startAt="3"/>
            </a:pPr>
            <a:r>
              <a:rPr lang="en-US" sz="2400" dirty="0" smtClean="0">
                <a:solidFill>
                  <a:schemeClr val="bg1"/>
                </a:solidFill>
              </a:rPr>
              <a:t>The Reconquista of Spain had already ended when the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Inquisition began.</a:t>
            </a:r>
          </a:p>
          <a:p>
            <a:pPr marL="457200" indent="-457200">
              <a:buAutoNum type="arabicPeriod" startAt="3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</TotalTime>
  <Words>285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El Pasado Perfecto</vt:lpstr>
      <vt:lpstr>El Pasado Perfecto</vt:lpstr>
      <vt:lpstr>Usos del Pasado Perfecto</vt:lpstr>
      <vt:lpstr>Pasado Perfecto cont…</vt:lpstr>
      <vt:lpstr>Pasado Perfecto Cont.</vt:lpstr>
      <vt:lpstr>Pasado Perfecto Cont.</vt:lpstr>
      <vt:lpstr>Pasado perfecto…</vt:lpstr>
      <vt:lpstr>Traduce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Pasado Perfecto</dc:title>
  <dc:creator>Katie Lumley-Pohl</dc:creator>
  <cp:lastModifiedBy>Katie Lumley-Pohl</cp:lastModifiedBy>
  <cp:revision>8</cp:revision>
  <dcterms:created xsi:type="dcterms:W3CDTF">2013-02-13T18:12:59Z</dcterms:created>
  <dcterms:modified xsi:type="dcterms:W3CDTF">2015-03-09T14:15:40Z</dcterms:modified>
</cp:coreProperties>
</file>